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Montserrat"/>
      <p:regular r:id="rId31"/>
      <p:bold r:id="rId32"/>
      <p:italic r:id="rId33"/>
      <p:boldItalic r:id="rId34"/>
    </p:embeddedFont>
    <p:embeddedFont>
      <p:font typeface="Lato"/>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Montserrat-italic.fntdata"/><Relationship Id="rId10" Type="http://schemas.openxmlformats.org/officeDocument/2006/relationships/slide" Target="slides/slide5.xml"/><Relationship Id="rId32" Type="http://schemas.openxmlformats.org/officeDocument/2006/relationships/font" Target="fonts/Montserrat-bold.fntdata"/><Relationship Id="rId13" Type="http://schemas.openxmlformats.org/officeDocument/2006/relationships/slide" Target="slides/slide8.xml"/><Relationship Id="rId35" Type="http://schemas.openxmlformats.org/officeDocument/2006/relationships/font" Target="fonts/Lato-regular.fntdata"/><Relationship Id="rId12" Type="http://schemas.openxmlformats.org/officeDocument/2006/relationships/slide" Target="slides/slide7.xml"/><Relationship Id="rId34" Type="http://schemas.openxmlformats.org/officeDocument/2006/relationships/font" Target="fonts/Montserrat-boldItalic.fntdata"/><Relationship Id="rId15" Type="http://schemas.openxmlformats.org/officeDocument/2006/relationships/slide" Target="slides/slide10.xml"/><Relationship Id="rId37" Type="http://schemas.openxmlformats.org/officeDocument/2006/relationships/font" Target="fonts/Lato-italic.fntdata"/><Relationship Id="rId14" Type="http://schemas.openxmlformats.org/officeDocument/2006/relationships/slide" Target="slides/slide9.xml"/><Relationship Id="rId36" Type="http://schemas.openxmlformats.org/officeDocument/2006/relationships/font" Target="fonts/Lato-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La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92960f6260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92960f6260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92960f6260_0_3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292960f6260_0_3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92960f6260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92960f6260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92960f6260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92960f6260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92960f6260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92960f6260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92960f6260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92960f6260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92960f6260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92960f6260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92960f6260_0_3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92960f6260_0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92960f6260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92960f6260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92960f6260_0_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92960f6260_0_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92960f6260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92960f6260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92960f6260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92960f6260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92960f6260_0_3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92960f6260_0_3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92960f6260_0_3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92960f6260_0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92960f6260_0_3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292960f6260_0_3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92960f6260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92960f6260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92960f6260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92960f6260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92960f6260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92960f6260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92960f6260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92960f6260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92960f6260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92960f6260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92960f6260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92960f6260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92960f6260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92960f6260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92960f6260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92960f6260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92960f6260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92960f6260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k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ko"/>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Neural Layered BRDFs</a:t>
            </a:r>
            <a:endParaRPr/>
          </a:p>
        </p:txBody>
      </p:sp>
      <p:sp>
        <p:nvSpPr>
          <p:cNvPr id="135" name="Google Shape;135;p13"/>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Jeong Uk Lee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Neural BRDF representation</a:t>
            </a:r>
            <a:endParaRPr/>
          </a:p>
        </p:txBody>
      </p:sp>
      <p:sp>
        <p:nvSpPr>
          <p:cNvPr id="192" name="Google Shape;192;p22"/>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ko"/>
              <a:t>Two routes for back-propagation.</a:t>
            </a:r>
            <a:endParaRPr/>
          </a:p>
          <a:p>
            <a:pPr indent="-311150" lvl="0" marL="457200" rtl="0" algn="l">
              <a:spcBef>
                <a:spcPts val="0"/>
              </a:spcBef>
              <a:spcAft>
                <a:spcPts val="0"/>
              </a:spcAft>
              <a:buSzPts val="1300"/>
              <a:buChar char="●"/>
            </a:pPr>
            <a:r>
              <a:rPr lang="ko"/>
              <a:t>1 for updating the latent vector.</a:t>
            </a:r>
            <a:endParaRPr/>
          </a:p>
          <a:p>
            <a:pPr indent="-311150" lvl="0" marL="457200" rtl="0" algn="l">
              <a:spcBef>
                <a:spcPts val="0"/>
              </a:spcBef>
              <a:spcAft>
                <a:spcPts val="0"/>
              </a:spcAft>
              <a:buSzPts val="1300"/>
              <a:buChar char="●"/>
            </a:pPr>
            <a:r>
              <a:rPr lang="ko"/>
              <a:t>2 for updating the weights inside the network.</a:t>
            </a:r>
            <a:endParaRPr/>
          </a:p>
          <a:p>
            <a:pPr indent="-311150" lvl="0" marL="457200" rtl="0" algn="l">
              <a:spcBef>
                <a:spcPts val="0"/>
              </a:spcBef>
              <a:spcAft>
                <a:spcPts val="0"/>
              </a:spcAft>
              <a:buSzPts val="1300"/>
              <a:buChar char="●"/>
            </a:pPr>
            <a:r>
              <a:rPr lang="ko"/>
              <a:t>Network learns different latent vectors representing different BRDFs.</a:t>
            </a:r>
            <a:endParaRPr/>
          </a:p>
          <a:p>
            <a:pPr indent="0" lvl="0" marL="457200" rtl="0" algn="l">
              <a:spcBef>
                <a:spcPts val="1200"/>
              </a:spcBef>
              <a:spcAft>
                <a:spcPts val="1200"/>
              </a:spcAft>
              <a:buNone/>
            </a:pPr>
            <a:r>
              <a:t/>
            </a:r>
            <a:endParaRPr/>
          </a:p>
        </p:txBody>
      </p:sp>
      <p:pic>
        <p:nvPicPr>
          <p:cNvPr id="193" name="Google Shape;193;p22"/>
          <p:cNvPicPr preferRelativeResize="0"/>
          <p:nvPr/>
        </p:nvPicPr>
        <p:blipFill>
          <a:blip r:embed="rId3">
            <a:alphaModFix/>
          </a:blip>
          <a:stretch>
            <a:fillRect/>
          </a:stretch>
        </p:blipFill>
        <p:spPr>
          <a:xfrm>
            <a:off x="2721675" y="3213750"/>
            <a:ext cx="3700650" cy="1080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Neural BRDF representation</a:t>
            </a:r>
            <a:endParaRPr/>
          </a:p>
        </p:txBody>
      </p:sp>
      <p:sp>
        <p:nvSpPr>
          <p:cNvPr id="199" name="Google Shape;199;p23"/>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ko"/>
              <a:t>For newly inputted BRDF, freeze the parameters inside the network.</a:t>
            </a:r>
            <a:endParaRPr/>
          </a:p>
          <a:p>
            <a:pPr indent="-311150" lvl="0" marL="457200" rtl="0" algn="l">
              <a:spcBef>
                <a:spcPts val="0"/>
              </a:spcBef>
              <a:spcAft>
                <a:spcPts val="0"/>
              </a:spcAft>
              <a:buSzPts val="1300"/>
              <a:buChar char="●"/>
            </a:pPr>
            <a:r>
              <a:rPr lang="ko"/>
              <a:t>Back-propagate through route 1 to get the corresponding latent </a:t>
            </a:r>
            <a:r>
              <a:rPr lang="ko"/>
              <a:t>vector.</a:t>
            </a:r>
            <a:endParaRPr/>
          </a:p>
        </p:txBody>
      </p:sp>
      <p:pic>
        <p:nvPicPr>
          <p:cNvPr id="200" name="Google Shape;200;p23"/>
          <p:cNvPicPr preferRelativeResize="0"/>
          <p:nvPr/>
        </p:nvPicPr>
        <p:blipFill>
          <a:blip r:embed="rId3">
            <a:alphaModFix/>
          </a:blip>
          <a:stretch>
            <a:fillRect/>
          </a:stretch>
        </p:blipFill>
        <p:spPr>
          <a:xfrm>
            <a:off x="2721675" y="2732450"/>
            <a:ext cx="3700650" cy="1080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Neural BRDF representation</a:t>
            </a:r>
            <a:endParaRPr/>
          </a:p>
        </p:txBody>
      </p:sp>
      <p:sp>
        <p:nvSpPr>
          <p:cNvPr id="206" name="Google Shape;206;p24"/>
          <p:cNvSpPr txBox="1"/>
          <p:nvPr>
            <p:ph idx="1" type="body"/>
          </p:nvPr>
        </p:nvSpPr>
        <p:spPr>
          <a:xfrm>
            <a:off x="1297500" y="3373900"/>
            <a:ext cx="7038900" cy="16590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ko"/>
              <a:t>On top of this, the author </a:t>
            </a:r>
            <a:r>
              <a:rPr lang="ko"/>
              <a:t>defines a latent texture, where every texel is a latent vector representing BRDF, to deal with SVBRDF.</a:t>
            </a:r>
            <a:endParaRPr/>
          </a:p>
        </p:txBody>
      </p:sp>
      <p:pic>
        <p:nvPicPr>
          <p:cNvPr id="207" name="Google Shape;207;p24"/>
          <p:cNvPicPr preferRelativeResize="0"/>
          <p:nvPr/>
        </p:nvPicPr>
        <p:blipFill>
          <a:blip r:embed="rId3">
            <a:alphaModFix/>
          </a:blip>
          <a:stretch>
            <a:fillRect/>
          </a:stretch>
        </p:blipFill>
        <p:spPr>
          <a:xfrm>
            <a:off x="816475" y="1352551"/>
            <a:ext cx="7783300" cy="1716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Comparison with previous works</a:t>
            </a:r>
            <a:endParaRPr/>
          </a:p>
        </p:txBody>
      </p:sp>
      <p:sp>
        <p:nvSpPr>
          <p:cNvPr id="213" name="Google Shape;213;p2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ko"/>
              <a:t>Very generalized method.</a:t>
            </a:r>
            <a:endParaRPr/>
          </a:p>
          <a:p>
            <a:pPr indent="-311150" lvl="0" marL="457200" rtl="0" algn="l">
              <a:spcBef>
                <a:spcPts val="0"/>
              </a:spcBef>
              <a:spcAft>
                <a:spcPts val="0"/>
              </a:spcAft>
              <a:buSzPts val="1300"/>
              <a:buChar char="●"/>
            </a:pPr>
            <a:r>
              <a:rPr lang="ko"/>
              <a:t>Requires only one decoder(network) for all BRDFs.</a:t>
            </a:r>
            <a:endParaRPr/>
          </a:p>
        </p:txBody>
      </p:sp>
      <p:pic>
        <p:nvPicPr>
          <p:cNvPr id="214" name="Google Shape;214;p25"/>
          <p:cNvPicPr preferRelativeResize="0"/>
          <p:nvPr/>
        </p:nvPicPr>
        <p:blipFill>
          <a:blip r:embed="rId3">
            <a:alphaModFix/>
          </a:blip>
          <a:stretch>
            <a:fillRect/>
          </a:stretch>
        </p:blipFill>
        <p:spPr>
          <a:xfrm>
            <a:off x="982025" y="2683350"/>
            <a:ext cx="7588851" cy="12479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Neural BRDF layering</a:t>
            </a:r>
            <a:endParaRPr/>
          </a:p>
        </p:txBody>
      </p:sp>
      <p:sp>
        <p:nvSpPr>
          <p:cNvPr id="220" name="Google Shape;220;p2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ko"/>
              <a:t>Top layer is a rough dielectric BSDF(some energy gets </a:t>
            </a:r>
            <a:r>
              <a:rPr lang="ko"/>
              <a:t>reflected, and some gets transmitted)</a:t>
            </a:r>
            <a:endParaRPr/>
          </a:p>
          <a:p>
            <a:pPr indent="-311150" lvl="0" marL="457200" rtl="0" algn="l">
              <a:spcBef>
                <a:spcPts val="0"/>
              </a:spcBef>
              <a:spcAft>
                <a:spcPts val="0"/>
              </a:spcAft>
              <a:buSzPts val="1300"/>
              <a:buChar char="●"/>
            </a:pPr>
            <a:r>
              <a:rPr lang="ko"/>
              <a:t>Layer of homogeneous participating media with albedo 𝐴 and extinction coefficient 𝜎.</a:t>
            </a:r>
            <a:endParaRPr/>
          </a:p>
          <a:p>
            <a:pPr indent="-311150" lvl="0" marL="457200" rtl="0" algn="l">
              <a:spcBef>
                <a:spcPts val="0"/>
              </a:spcBef>
              <a:spcAft>
                <a:spcPts val="0"/>
              </a:spcAft>
              <a:buSzPts val="1300"/>
              <a:buChar char="●"/>
            </a:pPr>
            <a:r>
              <a:rPr lang="ko"/>
              <a:t>We can have any BRDF for the bottom layer. Namely, we can have multiple layers at the bottom and they are represented by a single latent vector.</a:t>
            </a:r>
            <a:endParaRPr/>
          </a:p>
        </p:txBody>
      </p:sp>
      <p:pic>
        <p:nvPicPr>
          <p:cNvPr id="221" name="Google Shape;221;p26"/>
          <p:cNvPicPr preferRelativeResize="0"/>
          <p:nvPr/>
        </p:nvPicPr>
        <p:blipFill>
          <a:blip r:embed="rId3">
            <a:alphaModFix/>
          </a:blip>
          <a:stretch>
            <a:fillRect/>
          </a:stretch>
        </p:blipFill>
        <p:spPr>
          <a:xfrm>
            <a:off x="2625875" y="3048325"/>
            <a:ext cx="3892250" cy="1408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Neural BRDF layering</a:t>
            </a:r>
            <a:endParaRPr/>
          </a:p>
        </p:txBody>
      </p:sp>
      <p:sp>
        <p:nvSpPr>
          <p:cNvPr id="227" name="Google Shape;227;p27"/>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ko"/>
              <a:t>Similar network structure as the representation network.</a:t>
            </a:r>
            <a:endParaRPr/>
          </a:p>
          <a:p>
            <a:pPr indent="-311150" lvl="0" marL="457200" rtl="0" algn="l">
              <a:spcBef>
                <a:spcPts val="0"/>
              </a:spcBef>
              <a:spcAft>
                <a:spcPts val="0"/>
              </a:spcAft>
              <a:buSzPts val="1300"/>
              <a:buChar char="●"/>
            </a:pPr>
            <a:r>
              <a:rPr lang="ko"/>
              <a:t>Takes two latent vectors of layers, albedo, and extinction coefficient as input.</a:t>
            </a:r>
            <a:endParaRPr/>
          </a:p>
          <a:p>
            <a:pPr indent="-311150" lvl="0" marL="457200" rtl="0" algn="l">
              <a:spcBef>
                <a:spcPts val="0"/>
              </a:spcBef>
              <a:spcAft>
                <a:spcPts val="0"/>
              </a:spcAft>
              <a:buSzPts val="1300"/>
              <a:buChar char="●"/>
            </a:pPr>
            <a:r>
              <a:rPr lang="ko"/>
              <a:t>Outputs one target latent vector that represents the layered BRDF.</a:t>
            </a:r>
            <a:endParaRPr/>
          </a:p>
        </p:txBody>
      </p:sp>
      <p:pic>
        <p:nvPicPr>
          <p:cNvPr id="228" name="Google Shape;228;p27"/>
          <p:cNvPicPr preferRelativeResize="0"/>
          <p:nvPr/>
        </p:nvPicPr>
        <p:blipFill>
          <a:blip r:embed="rId3">
            <a:alphaModFix/>
          </a:blip>
          <a:stretch>
            <a:fillRect/>
          </a:stretch>
        </p:blipFill>
        <p:spPr>
          <a:xfrm>
            <a:off x="2770325" y="3167325"/>
            <a:ext cx="3860800" cy="1407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Datasets for training</a:t>
            </a:r>
            <a:endParaRPr/>
          </a:p>
        </p:txBody>
      </p:sp>
      <p:sp>
        <p:nvSpPr>
          <p:cNvPr id="234" name="Google Shape;234;p2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ko"/>
              <a:t>Use Mitsuba renderer to generate 300 rough dielectric BRDFs, 300 rough conductor BRDFs.</a:t>
            </a:r>
            <a:endParaRPr/>
          </a:p>
          <a:p>
            <a:pPr indent="-311150" lvl="0" marL="457200" rtl="0" algn="l">
              <a:spcBef>
                <a:spcPts val="0"/>
              </a:spcBef>
              <a:spcAft>
                <a:spcPts val="0"/>
              </a:spcAft>
              <a:buSzPts val="1300"/>
              <a:buChar char="●"/>
            </a:pPr>
            <a:r>
              <a:rPr lang="ko"/>
              <a:t>Make 12720 layered BRDFs by randomly layering 2 layers.(BRDFs are calculated using Monte Carlo random walks).</a:t>
            </a:r>
            <a:endParaRPr/>
          </a:p>
          <a:p>
            <a:pPr indent="-311150" lvl="0" marL="457200" rtl="0" algn="l">
              <a:spcBef>
                <a:spcPts val="0"/>
              </a:spcBef>
              <a:spcAft>
                <a:spcPts val="0"/>
              </a:spcAft>
              <a:buSzPts val="1300"/>
              <a:buChar char="●"/>
            </a:pPr>
            <a:r>
              <a:rPr lang="ko"/>
              <a:t>1800 three-layered BRDFs for fine-tuning.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Training(Representation network)</a:t>
            </a:r>
            <a:endParaRPr/>
          </a:p>
        </p:txBody>
      </p:sp>
      <p:sp>
        <p:nvSpPr>
          <p:cNvPr id="240" name="Google Shape;240;p29"/>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ko"/>
              <a:t>Initialize all latent vectors to 1.</a:t>
            </a:r>
            <a:endParaRPr/>
          </a:p>
          <a:p>
            <a:pPr indent="-311150" lvl="0" marL="457200" rtl="0" algn="l">
              <a:spcBef>
                <a:spcPts val="0"/>
              </a:spcBef>
              <a:spcAft>
                <a:spcPts val="0"/>
              </a:spcAft>
              <a:buSzPts val="1300"/>
              <a:buChar char="●"/>
            </a:pPr>
            <a:r>
              <a:rPr lang="ko"/>
              <a:t>12000 layered BRDFs for training set.</a:t>
            </a:r>
            <a:endParaRPr/>
          </a:p>
          <a:p>
            <a:pPr indent="-311150" lvl="0" marL="457200" rtl="0" algn="l">
              <a:spcBef>
                <a:spcPts val="0"/>
              </a:spcBef>
              <a:spcAft>
                <a:spcPts val="0"/>
              </a:spcAft>
              <a:buSzPts val="1300"/>
              <a:buChar char="●"/>
            </a:pPr>
            <a:r>
              <a:rPr lang="ko"/>
              <a:t>720 layered BRDFs for validation set.</a:t>
            </a:r>
            <a:endParaRPr/>
          </a:p>
          <a:p>
            <a:pPr indent="-311150" lvl="0" marL="457200" rtl="0" algn="l">
              <a:spcBef>
                <a:spcPts val="0"/>
              </a:spcBef>
              <a:spcAft>
                <a:spcPts val="0"/>
              </a:spcAft>
              <a:buSzPts val="1300"/>
              <a:buChar char="●"/>
            </a:pPr>
            <a:r>
              <a:rPr lang="ko"/>
              <a:t>Use L1 loss.</a:t>
            </a:r>
            <a:endParaRPr/>
          </a:p>
        </p:txBody>
      </p:sp>
      <p:pic>
        <p:nvPicPr>
          <p:cNvPr id="241" name="Google Shape;241;p29"/>
          <p:cNvPicPr preferRelativeResize="0"/>
          <p:nvPr/>
        </p:nvPicPr>
        <p:blipFill>
          <a:blip r:embed="rId3">
            <a:alphaModFix/>
          </a:blip>
          <a:stretch>
            <a:fillRect/>
          </a:stretch>
        </p:blipFill>
        <p:spPr>
          <a:xfrm>
            <a:off x="1819925" y="2740025"/>
            <a:ext cx="2295525" cy="352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Training(Layering network)</a:t>
            </a:r>
            <a:endParaRPr/>
          </a:p>
        </p:txBody>
      </p:sp>
      <p:sp>
        <p:nvSpPr>
          <p:cNvPr id="247" name="Google Shape;247;p30"/>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ko"/>
              <a:t>After representation network is fully trained, project 300 dielectric BRDF, 300 conductor BRDF, and 12720 layered BRDF to it and get latent vector forms.</a:t>
            </a:r>
            <a:endParaRPr/>
          </a:p>
          <a:p>
            <a:pPr indent="-311150" lvl="0" marL="457200" rtl="0" algn="l">
              <a:spcBef>
                <a:spcPts val="0"/>
              </a:spcBef>
              <a:spcAft>
                <a:spcPts val="0"/>
              </a:spcAft>
              <a:buSzPts val="1300"/>
              <a:buChar char="●"/>
            </a:pPr>
            <a:r>
              <a:rPr lang="ko"/>
              <a:t>With the corresponding latent vectors, train the layering network.</a:t>
            </a:r>
            <a:endParaRPr/>
          </a:p>
          <a:p>
            <a:pPr indent="-311150" lvl="0" marL="457200" rtl="0" algn="l">
              <a:spcBef>
                <a:spcPts val="0"/>
              </a:spcBef>
              <a:spcAft>
                <a:spcPts val="0"/>
              </a:spcAft>
              <a:buSzPts val="1300"/>
              <a:buChar char="●"/>
            </a:pPr>
            <a:r>
              <a:rPr lang="ko"/>
              <a:t>Use L1 loss.</a:t>
            </a:r>
            <a:endParaRPr/>
          </a:p>
          <a:p>
            <a:pPr indent="-311150" lvl="0" marL="457200" rtl="0" algn="l">
              <a:spcBef>
                <a:spcPts val="0"/>
              </a:spcBef>
              <a:spcAft>
                <a:spcPts val="0"/>
              </a:spcAft>
              <a:buSzPts val="1300"/>
              <a:buChar char="●"/>
            </a:pPr>
            <a:r>
              <a:rPr lang="ko"/>
              <a:t>Same number of training set and validation set.</a:t>
            </a:r>
            <a:endParaRPr/>
          </a:p>
          <a:p>
            <a:pPr indent="-311150" lvl="0" marL="457200" rtl="0" algn="l">
              <a:spcBef>
                <a:spcPts val="0"/>
              </a:spcBef>
              <a:spcAft>
                <a:spcPts val="0"/>
              </a:spcAft>
              <a:buSzPts val="1300"/>
              <a:buChar char="●"/>
            </a:pPr>
            <a:r>
              <a:rPr lang="ko"/>
              <a:t>Additional 1800 three layered BRDFs to fine-tune.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Real Use</a:t>
            </a:r>
            <a:endParaRPr/>
          </a:p>
        </p:txBody>
      </p:sp>
      <p:sp>
        <p:nvSpPr>
          <p:cNvPr id="253" name="Google Shape;253;p31"/>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ko"/>
              <a:t>Convert rough dielectrics, rough conductors into latent vectors using representation network.</a:t>
            </a:r>
            <a:endParaRPr/>
          </a:p>
          <a:p>
            <a:pPr indent="-311150" lvl="0" marL="457200" rtl="0" algn="l">
              <a:spcBef>
                <a:spcPts val="0"/>
              </a:spcBef>
              <a:spcAft>
                <a:spcPts val="0"/>
              </a:spcAft>
              <a:buSzPts val="1300"/>
              <a:buChar char="●"/>
            </a:pPr>
            <a:r>
              <a:rPr lang="ko"/>
              <a:t>Get latent vector for layered BRDF by using layered network.</a:t>
            </a:r>
            <a:endParaRPr/>
          </a:p>
          <a:p>
            <a:pPr indent="-311150" lvl="0" marL="457200" rtl="0" algn="l">
              <a:spcBef>
                <a:spcPts val="0"/>
              </a:spcBef>
              <a:spcAft>
                <a:spcPts val="0"/>
              </a:spcAft>
              <a:buSzPts val="1300"/>
              <a:buChar char="●"/>
            </a:pPr>
            <a:r>
              <a:rPr lang="ko"/>
              <a:t>Use the representation network to get BRDF value from latent vector.</a:t>
            </a:r>
            <a:endParaRPr/>
          </a:p>
          <a:p>
            <a:pPr indent="-311150" lvl="0" marL="457200" rtl="0" algn="l">
              <a:spcBef>
                <a:spcPts val="0"/>
              </a:spcBef>
              <a:spcAft>
                <a:spcPts val="0"/>
              </a:spcAft>
              <a:buSzPts val="1300"/>
              <a:buChar char="●"/>
            </a:pPr>
            <a:r>
              <a:rPr lang="ko"/>
              <a:t>C</a:t>
            </a:r>
            <a:r>
              <a:rPr lang="ko"/>
              <a:t>alculate the radiance of path tracing to get output images.</a:t>
            </a:r>
            <a:endParaRPr/>
          </a:p>
        </p:txBody>
      </p:sp>
      <p:pic>
        <p:nvPicPr>
          <p:cNvPr id="254" name="Google Shape;254;p31"/>
          <p:cNvPicPr preferRelativeResize="0"/>
          <p:nvPr/>
        </p:nvPicPr>
        <p:blipFill>
          <a:blip r:embed="rId3">
            <a:alphaModFix/>
          </a:blip>
          <a:stretch>
            <a:fillRect/>
          </a:stretch>
        </p:blipFill>
        <p:spPr>
          <a:xfrm>
            <a:off x="1652150" y="3063050"/>
            <a:ext cx="3700650" cy="1080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Unfamiliar terms</a:t>
            </a:r>
            <a:endParaRPr/>
          </a:p>
        </p:txBody>
      </p:sp>
      <p:sp>
        <p:nvSpPr>
          <p:cNvPr id="141" name="Google Shape;141;p1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a:pPr>
            <a:r>
              <a:rPr lang="ko"/>
              <a:t>SVBRDF: Spatially varying BRDF. Surface of a material may have variations in its reflectance properties across its spatial dimensions.</a:t>
            </a:r>
            <a:endParaRPr/>
          </a:p>
          <a:p>
            <a:pPr indent="-311150" lvl="0" marL="457200" rtl="0" algn="l">
              <a:spcBef>
                <a:spcPts val="0"/>
              </a:spcBef>
              <a:spcAft>
                <a:spcPts val="0"/>
              </a:spcAft>
              <a:buSzPts val="1300"/>
              <a:buAutoNum type="arabicPeriod"/>
            </a:pPr>
            <a:r>
              <a:rPr lang="ko"/>
              <a:t>Latent vector: used to represent data in a lower-dimensional space. This lower-dimensional representation aims to capture the essential features or information of the original data while reducing its dimensionality. This can help in reducing computational complexity and potentially removing noise or redundancy from the data.</a:t>
            </a:r>
            <a:endParaRPr/>
          </a:p>
          <a:p>
            <a:pPr indent="-311150" lvl="0" marL="457200" rtl="0" algn="l">
              <a:spcBef>
                <a:spcPts val="0"/>
              </a:spcBef>
              <a:spcAft>
                <a:spcPts val="0"/>
              </a:spcAft>
              <a:buSzPts val="1300"/>
              <a:buAutoNum type="arabicPeriod"/>
            </a:pPr>
            <a:r>
              <a:rPr lang="ko"/>
              <a:t>Decoder: In context of this paper, decoder is a neural network that decodes latent vector to BRDF value.</a:t>
            </a:r>
            <a:endParaRPr/>
          </a:p>
          <a:p>
            <a:pPr indent="-311150" lvl="0" marL="457200" rtl="0" algn="l">
              <a:spcBef>
                <a:spcPts val="0"/>
              </a:spcBef>
              <a:spcAft>
                <a:spcPts val="0"/>
              </a:spcAft>
              <a:buSzPts val="1300"/>
              <a:buAutoNum type="arabicPeriod"/>
            </a:pPr>
            <a:r>
              <a:rPr lang="ko"/>
              <a:t>Albedo: a measurement of how much incoming light is reflected by a surface, rather than being absorbed.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3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Results</a:t>
            </a:r>
            <a:endParaRPr/>
          </a:p>
        </p:txBody>
      </p:sp>
      <p:pic>
        <p:nvPicPr>
          <p:cNvPr id="260" name="Google Shape;260;p32"/>
          <p:cNvPicPr preferRelativeResize="0"/>
          <p:nvPr/>
        </p:nvPicPr>
        <p:blipFill>
          <a:blip r:embed="rId3">
            <a:alphaModFix/>
          </a:blip>
          <a:stretch>
            <a:fillRect/>
          </a:stretch>
        </p:blipFill>
        <p:spPr>
          <a:xfrm>
            <a:off x="1245125" y="1110225"/>
            <a:ext cx="7091273" cy="353085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3"/>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Results</a:t>
            </a:r>
            <a:endParaRPr/>
          </a:p>
        </p:txBody>
      </p:sp>
      <p:pic>
        <p:nvPicPr>
          <p:cNvPr id="266" name="Google Shape;266;p33"/>
          <p:cNvPicPr preferRelativeResize="0"/>
          <p:nvPr/>
        </p:nvPicPr>
        <p:blipFill>
          <a:blip r:embed="rId3">
            <a:alphaModFix/>
          </a:blip>
          <a:stretch>
            <a:fillRect/>
          </a:stretch>
        </p:blipFill>
        <p:spPr>
          <a:xfrm>
            <a:off x="2774200" y="993550"/>
            <a:ext cx="4085504" cy="3530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Results</a:t>
            </a:r>
            <a:endParaRPr/>
          </a:p>
        </p:txBody>
      </p:sp>
      <p:pic>
        <p:nvPicPr>
          <p:cNvPr id="272" name="Google Shape;272;p34"/>
          <p:cNvPicPr preferRelativeResize="0"/>
          <p:nvPr/>
        </p:nvPicPr>
        <p:blipFill>
          <a:blip r:embed="rId3">
            <a:alphaModFix/>
          </a:blip>
          <a:stretch>
            <a:fillRect/>
          </a:stretch>
        </p:blipFill>
        <p:spPr>
          <a:xfrm>
            <a:off x="1348350" y="1100500"/>
            <a:ext cx="7188418" cy="35308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35"/>
          <p:cNvSpPr txBox="1"/>
          <p:nvPr>
            <p:ph type="title"/>
          </p:nvPr>
        </p:nvSpPr>
        <p:spPr>
          <a:xfrm>
            <a:off x="1331525" y="3008125"/>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Weakness</a:t>
            </a:r>
            <a:endParaRPr/>
          </a:p>
        </p:txBody>
      </p:sp>
      <p:sp>
        <p:nvSpPr>
          <p:cNvPr id="278" name="Google Shape;278;p35"/>
          <p:cNvSpPr txBox="1"/>
          <p:nvPr>
            <p:ph idx="1" type="body"/>
          </p:nvPr>
        </p:nvSpPr>
        <p:spPr>
          <a:xfrm>
            <a:off x="1331525" y="3719075"/>
            <a:ext cx="7038900" cy="17043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ko"/>
              <a:t>Does not deal with anisotropic materials/media.</a:t>
            </a:r>
            <a:endParaRPr/>
          </a:p>
          <a:p>
            <a:pPr indent="-311150" lvl="0" marL="457200" rtl="0" algn="l">
              <a:spcBef>
                <a:spcPts val="0"/>
              </a:spcBef>
              <a:spcAft>
                <a:spcPts val="0"/>
              </a:spcAft>
              <a:buSzPts val="1300"/>
              <a:buChar char="●"/>
            </a:pPr>
            <a:r>
              <a:rPr lang="ko"/>
              <a:t>Does not deal with transmissive BTDF.</a:t>
            </a:r>
            <a:endParaRPr/>
          </a:p>
        </p:txBody>
      </p:sp>
      <p:sp>
        <p:nvSpPr>
          <p:cNvPr id="279" name="Google Shape;279;p35"/>
          <p:cNvSpPr txBox="1"/>
          <p:nvPr>
            <p:ph type="title"/>
          </p:nvPr>
        </p:nvSpPr>
        <p:spPr>
          <a:xfrm>
            <a:off x="1307225" y="22530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Strengths</a:t>
            </a:r>
            <a:endParaRPr/>
          </a:p>
        </p:txBody>
      </p:sp>
      <p:sp>
        <p:nvSpPr>
          <p:cNvPr id="280" name="Google Shape;280;p35"/>
          <p:cNvSpPr txBox="1"/>
          <p:nvPr>
            <p:ph idx="1" type="body"/>
          </p:nvPr>
        </p:nvSpPr>
        <p:spPr>
          <a:xfrm>
            <a:off x="1307225" y="846575"/>
            <a:ext cx="7038900" cy="10398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ko"/>
              <a:t>shows results that are</a:t>
            </a:r>
            <a:r>
              <a:rPr lang="ko"/>
              <a:t> noise-free.</a:t>
            </a:r>
            <a:endParaRPr/>
          </a:p>
          <a:p>
            <a:pPr indent="-311150" lvl="0" marL="457200" rtl="0" algn="l">
              <a:spcBef>
                <a:spcPts val="0"/>
              </a:spcBef>
              <a:spcAft>
                <a:spcPts val="0"/>
              </a:spcAft>
              <a:buSzPts val="1300"/>
              <a:buChar char="●"/>
            </a:pPr>
            <a:r>
              <a:rPr lang="ko"/>
              <a:t>Is a computationally efficient layered material evaluation approach.</a:t>
            </a:r>
            <a:endParaRPr/>
          </a:p>
        </p:txBody>
      </p:sp>
      <p:pic>
        <p:nvPicPr>
          <p:cNvPr id="281" name="Google Shape;281;p35"/>
          <p:cNvPicPr preferRelativeResize="0"/>
          <p:nvPr/>
        </p:nvPicPr>
        <p:blipFill>
          <a:blip r:embed="rId3">
            <a:alphaModFix/>
          </a:blip>
          <a:stretch>
            <a:fillRect/>
          </a:stretch>
        </p:blipFill>
        <p:spPr>
          <a:xfrm>
            <a:off x="2840500" y="1662520"/>
            <a:ext cx="3231551" cy="10681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Quiz</a:t>
            </a:r>
            <a:endParaRPr/>
          </a:p>
        </p:txBody>
      </p:sp>
      <p:sp>
        <p:nvSpPr>
          <p:cNvPr id="287" name="Google Shape;287;p3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a:pPr>
            <a:r>
              <a:rPr lang="ko"/>
              <a:t>How many neural networks are used in this paper?</a:t>
            </a:r>
            <a:endParaRPr/>
          </a:p>
          <a:p>
            <a:pPr indent="-298450" lvl="1" marL="914400" rtl="0" algn="l">
              <a:spcBef>
                <a:spcPts val="0"/>
              </a:spcBef>
              <a:spcAft>
                <a:spcPts val="0"/>
              </a:spcAft>
              <a:buSzPts val="1100"/>
              <a:buAutoNum type="alphaLcPeriod"/>
            </a:pPr>
            <a:r>
              <a:rPr lang="ko"/>
              <a:t>0</a:t>
            </a:r>
            <a:endParaRPr/>
          </a:p>
          <a:p>
            <a:pPr indent="-298450" lvl="1" marL="914400" rtl="0" algn="l">
              <a:spcBef>
                <a:spcPts val="0"/>
              </a:spcBef>
              <a:spcAft>
                <a:spcPts val="0"/>
              </a:spcAft>
              <a:buSzPts val="1100"/>
              <a:buAutoNum type="alphaLcPeriod"/>
            </a:pPr>
            <a:r>
              <a:rPr lang="ko"/>
              <a:t>1</a:t>
            </a:r>
            <a:endParaRPr/>
          </a:p>
          <a:p>
            <a:pPr indent="-298450" lvl="1" marL="914400" rtl="0" algn="l">
              <a:spcBef>
                <a:spcPts val="0"/>
              </a:spcBef>
              <a:spcAft>
                <a:spcPts val="0"/>
              </a:spcAft>
              <a:buSzPts val="1100"/>
              <a:buAutoNum type="alphaLcPeriod"/>
            </a:pPr>
            <a:r>
              <a:rPr lang="ko"/>
              <a:t>2</a:t>
            </a:r>
            <a:endParaRPr/>
          </a:p>
          <a:p>
            <a:pPr indent="-298450" lvl="1" marL="914400" rtl="0" algn="l">
              <a:spcBef>
                <a:spcPts val="0"/>
              </a:spcBef>
              <a:spcAft>
                <a:spcPts val="0"/>
              </a:spcAft>
              <a:buSzPts val="1100"/>
              <a:buAutoNum type="alphaLcPeriod"/>
            </a:pPr>
            <a:r>
              <a:rPr lang="ko"/>
              <a:t>3</a:t>
            </a:r>
            <a:endParaRPr/>
          </a:p>
          <a:p>
            <a:pPr indent="0" lvl="0" marL="914400" rtl="0" algn="l">
              <a:spcBef>
                <a:spcPts val="1200"/>
              </a:spcBef>
              <a:spcAft>
                <a:spcPts val="0"/>
              </a:spcAft>
              <a:buNone/>
            </a:pPr>
            <a:r>
              <a:t/>
            </a:r>
            <a:endParaRPr/>
          </a:p>
          <a:p>
            <a:pPr indent="-311150" lvl="0" marL="457200" rtl="0" algn="l">
              <a:spcBef>
                <a:spcPts val="1200"/>
              </a:spcBef>
              <a:spcAft>
                <a:spcPts val="0"/>
              </a:spcAft>
              <a:buSzPts val="1300"/>
              <a:buAutoNum type="arabicPeriod"/>
            </a:pPr>
            <a:r>
              <a:rPr lang="ko"/>
              <a:t>___________ contains attributes such as albedo and extinct coefficient.</a:t>
            </a:r>
            <a:endParaRPr/>
          </a:p>
          <a:p>
            <a:pPr indent="-298450" lvl="1" marL="914400" rtl="0" algn="l">
              <a:spcBef>
                <a:spcPts val="0"/>
              </a:spcBef>
              <a:spcAft>
                <a:spcPts val="0"/>
              </a:spcAft>
              <a:buSzPts val="1100"/>
              <a:buAutoNum type="alphaLcPeriod"/>
            </a:pPr>
            <a:r>
              <a:rPr lang="ko"/>
              <a:t>Top layer</a:t>
            </a:r>
            <a:endParaRPr/>
          </a:p>
          <a:p>
            <a:pPr indent="-298450" lvl="1" marL="914400" rtl="0" algn="l">
              <a:spcBef>
                <a:spcPts val="0"/>
              </a:spcBef>
              <a:spcAft>
                <a:spcPts val="0"/>
              </a:spcAft>
              <a:buSzPts val="1100"/>
              <a:buAutoNum type="alphaLcPeriod"/>
            </a:pPr>
            <a:r>
              <a:rPr lang="ko"/>
              <a:t>Rough conductor layer</a:t>
            </a:r>
            <a:endParaRPr/>
          </a:p>
          <a:p>
            <a:pPr indent="-298450" lvl="1" marL="914400" rtl="0" algn="l">
              <a:spcBef>
                <a:spcPts val="0"/>
              </a:spcBef>
              <a:spcAft>
                <a:spcPts val="0"/>
              </a:spcAft>
              <a:buSzPts val="1100"/>
              <a:buAutoNum type="alphaLcPeriod"/>
            </a:pPr>
            <a:r>
              <a:rPr lang="ko"/>
              <a:t>Volumetric medium between layers</a:t>
            </a:r>
            <a:endParaRPr/>
          </a:p>
          <a:p>
            <a:pPr indent="-298450" lvl="1" marL="914400" rtl="0" algn="l">
              <a:spcBef>
                <a:spcPts val="0"/>
              </a:spcBef>
              <a:spcAft>
                <a:spcPts val="0"/>
              </a:spcAft>
              <a:buSzPts val="1100"/>
              <a:buAutoNum type="alphaLcPeriod"/>
            </a:pPr>
            <a:r>
              <a:rPr lang="ko"/>
              <a:t>Rough dielectric layer</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7"/>
          <p:cNvSpPr txBox="1"/>
          <p:nvPr>
            <p:ph type="title"/>
          </p:nvPr>
        </p:nvSpPr>
        <p:spPr>
          <a:xfrm>
            <a:off x="2278500" y="2053000"/>
            <a:ext cx="4587000" cy="1148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ko" sz="3800"/>
              <a:t>Thank you!</a:t>
            </a:r>
            <a:endParaRPr sz="3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Unfamiliar terms</a:t>
            </a:r>
            <a:endParaRPr/>
          </a:p>
        </p:txBody>
      </p:sp>
      <p:sp>
        <p:nvSpPr>
          <p:cNvPr id="147" name="Google Shape;147;p1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AutoNum type="arabicPeriod" startAt="5"/>
            </a:pPr>
            <a:r>
              <a:rPr lang="ko"/>
              <a:t>Extinction coefficient: a parameter used to describe how light is absorbed and scattered as it passes through a medium.</a:t>
            </a:r>
            <a:endParaRPr/>
          </a:p>
          <a:p>
            <a:pPr indent="-311150" lvl="0" marL="457200" rtl="0" algn="l">
              <a:spcBef>
                <a:spcPts val="0"/>
              </a:spcBef>
              <a:spcAft>
                <a:spcPts val="0"/>
              </a:spcAft>
              <a:buSzPts val="1300"/>
              <a:buAutoNum type="arabicPeriod" startAt="5"/>
            </a:pPr>
            <a:r>
              <a:rPr lang="ko"/>
              <a:t>Back-propagation: backward pass to adjust a neural network model's parameters, aiming to minimize the mean squared error.</a:t>
            </a:r>
            <a:endParaRPr/>
          </a:p>
          <a:p>
            <a:pPr indent="-311150" lvl="0" marL="457200" rtl="0" algn="l">
              <a:spcBef>
                <a:spcPts val="0"/>
              </a:spcBef>
              <a:spcAft>
                <a:spcPts val="0"/>
              </a:spcAft>
              <a:buSzPts val="1300"/>
              <a:buAutoNum type="arabicPeriod" startAt="5"/>
            </a:pPr>
            <a:r>
              <a:rPr lang="ko"/>
              <a:t>Dielectric: materials that don’t conduct electricity. They have real-valued indices of refraction and transmit a portion of the incident illumination. (e.g. glass)</a:t>
            </a:r>
            <a:endParaRPr/>
          </a:p>
          <a:p>
            <a:pPr indent="-311150" lvl="0" marL="457200" rtl="0" algn="l">
              <a:spcBef>
                <a:spcPts val="0"/>
              </a:spcBef>
              <a:spcAft>
                <a:spcPts val="0"/>
              </a:spcAft>
              <a:buSzPts val="1300"/>
              <a:buAutoNum type="arabicPeriod" startAt="5"/>
            </a:pPr>
            <a:r>
              <a:rPr lang="ko"/>
              <a:t>Conductor:  Metals. The material is opaque and reflects back a significant portion of the illumination.(In the context of this paper, think of it as the bottommost layer).</a:t>
            </a:r>
            <a:endParaRPr/>
          </a:p>
          <a:p>
            <a:pPr indent="-311150" lvl="0" marL="457200" rtl="0" algn="l">
              <a:spcBef>
                <a:spcPts val="0"/>
              </a:spcBef>
              <a:spcAft>
                <a:spcPts val="0"/>
              </a:spcAft>
              <a:buSzPts val="1300"/>
              <a:buAutoNum type="arabicPeriod" startAt="5"/>
            </a:pPr>
            <a:r>
              <a:rPr lang="ko"/>
              <a:t>anisotropic: property of non-uniformity in different direction of view(i.e. view dependent).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Motivation</a:t>
            </a:r>
            <a:endParaRPr/>
          </a:p>
        </p:txBody>
      </p:sp>
      <p:sp>
        <p:nvSpPr>
          <p:cNvPr id="153" name="Google Shape;153;p1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ko"/>
              <a:t>Bidirectional reflectance distribution functions (BRDFs) are pervasively used in computer graphics.</a:t>
            </a:r>
            <a:endParaRPr/>
          </a:p>
          <a:p>
            <a:pPr indent="-311150" lvl="0" marL="457200" rtl="0" algn="l">
              <a:spcBef>
                <a:spcPts val="0"/>
              </a:spcBef>
              <a:spcAft>
                <a:spcPts val="0"/>
              </a:spcAft>
              <a:buSzPts val="1300"/>
              <a:buChar char="●"/>
            </a:pPr>
            <a:r>
              <a:rPr lang="ko"/>
              <a:t>Many common materials in the real world have more than one layer(e.g. car paint, wood)</a:t>
            </a:r>
            <a:endParaRPr/>
          </a:p>
          <a:p>
            <a:pPr indent="-311150" lvl="0" marL="457200" rtl="0" algn="l">
              <a:spcBef>
                <a:spcPts val="0"/>
              </a:spcBef>
              <a:spcAft>
                <a:spcPts val="0"/>
              </a:spcAft>
              <a:buSzPts val="1300"/>
              <a:buChar char="●"/>
            </a:pPr>
            <a:r>
              <a:rPr lang="ko"/>
              <a:t>This paper address that and proposes a new technique for expressing BRDF for layered materials(i.e. neural layered BRDFs).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Previous works(layered BRDF)</a:t>
            </a:r>
            <a:endParaRPr/>
          </a:p>
        </p:txBody>
      </p:sp>
      <p:sp>
        <p:nvSpPr>
          <p:cNvPr id="159" name="Google Shape;159;p17"/>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ko"/>
              <a:t>Monte Carlo approaches[Guo et al. 2018] are able to produce high-quality results.</a:t>
            </a:r>
            <a:endParaRPr/>
          </a:p>
          <a:p>
            <a:pPr indent="-311150" lvl="0" marL="457200" rtl="0" algn="l">
              <a:spcBef>
                <a:spcPts val="0"/>
              </a:spcBef>
              <a:spcAft>
                <a:spcPts val="0"/>
              </a:spcAft>
              <a:buSzPts val="1300"/>
              <a:buChar char="●"/>
            </a:pPr>
            <a:r>
              <a:rPr lang="ko"/>
              <a:t>However, the cost is expensive and the random walk introduces noise(variance) </a:t>
            </a:r>
            <a:r>
              <a:rPr lang="ko"/>
              <a:t>especially</a:t>
            </a:r>
            <a:r>
              <a:rPr lang="ko"/>
              <a:t> when there are volumetric media between layers.</a:t>
            </a:r>
            <a:endParaRPr/>
          </a:p>
          <a:p>
            <a:pPr indent="-311150" lvl="0" marL="457200" rtl="0" algn="l">
              <a:spcBef>
                <a:spcPts val="0"/>
              </a:spcBef>
              <a:spcAft>
                <a:spcPts val="0"/>
              </a:spcAft>
              <a:buSzPts val="1300"/>
              <a:buChar char="●"/>
            </a:pPr>
            <a:r>
              <a:rPr lang="ko"/>
              <a:t>This paper uses it as ground truth.</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Previous works(Neural Compression)</a:t>
            </a:r>
            <a:endParaRPr/>
          </a:p>
        </p:txBody>
      </p:sp>
      <p:sp>
        <p:nvSpPr>
          <p:cNvPr id="165" name="Google Shape;165;p18"/>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ko"/>
              <a:t>Neural Based BRDF compression(Rainer et al. [2019], Sztrajman et al. [2021], etc)</a:t>
            </a:r>
            <a:endParaRPr/>
          </a:p>
          <a:p>
            <a:pPr indent="-311150" lvl="0" marL="457200" rtl="0" algn="l">
              <a:spcBef>
                <a:spcPts val="0"/>
              </a:spcBef>
              <a:spcAft>
                <a:spcPts val="0"/>
              </a:spcAft>
              <a:buSzPts val="1300"/>
              <a:buChar char="●"/>
            </a:pPr>
            <a:r>
              <a:rPr lang="ko"/>
              <a:t>Uses neural network to compress data with high fidelity.</a:t>
            </a:r>
            <a:endParaRPr/>
          </a:p>
          <a:p>
            <a:pPr indent="-311150" lvl="0" marL="457200" rtl="0" algn="l">
              <a:spcBef>
                <a:spcPts val="0"/>
              </a:spcBef>
              <a:spcAft>
                <a:spcPts val="0"/>
              </a:spcAft>
              <a:buSzPts val="1300"/>
              <a:buChar char="●"/>
            </a:pPr>
            <a:r>
              <a:rPr lang="ko"/>
              <a:t>Specialized Methods : Need one neural network for each material/BRDF. (computationally expensive)</a:t>
            </a:r>
            <a:endParaRPr/>
          </a:p>
          <a:p>
            <a:pPr indent="-311150" lvl="0" marL="457200" rtl="0" algn="l">
              <a:spcBef>
                <a:spcPts val="0"/>
              </a:spcBef>
              <a:spcAft>
                <a:spcPts val="0"/>
              </a:spcAft>
              <a:buSzPts val="1300"/>
              <a:buChar char="●"/>
            </a:pPr>
            <a:r>
              <a:rPr lang="ko"/>
              <a:t>Generalized Methods : Unified model to represent all materials.(better efficiency at the expense of good quality) </a:t>
            </a:r>
            <a:endParaRPr/>
          </a:p>
          <a:p>
            <a:pPr indent="-311150" lvl="0" marL="457200" rtl="0" algn="l">
              <a:spcBef>
                <a:spcPts val="0"/>
              </a:spcBef>
              <a:spcAft>
                <a:spcPts val="0"/>
              </a:spcAft>
              <a:buSzPts val="1300"/>
              <a:buChar char="●"/>
            </a:pPr>
            <a:r>
              <a:rPr lang="ko"/>
              <a:t>None of them deals with layered materials.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9"/>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Formulation</a:t>
            </a:r>
            <a:endParaRPr/>
          </a:p>
        </p:txBody>
      </p:sp>
      <p:sp>
        <p:nvSpPr>
          <p:cNvPr id="171" name="Google Shape;171;p19"/>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ko"/>
              <a:t>Represent individual BRDF in latent space.</a:t>
            </a:r>
            <a:endParaRPr/>
          </a:p>
          <a:p>
            <a:pPr indent="-311150" lvl="0" marL="457200" rtl="0" algn="l">
              <a:spcBef>
                <a:spcPts val="0"/>
              </a:spcBef>
              <a:spcAft>
                <a:spcPts val="0"/>
              </a:spcAft>
              <a:buSzPts val="1300"/>
              <a:buChar char="●"/>
            </a:pPr>
            <a:r>
              <a:rPr lang="ko"/>
              <a:t>Omegas represent incoming/outcoming directions of a ray.</a:t>
            </a:r>
            <a:endParaRPr/>
          </a:p>
          <a:p>
            <a:pPr indent="-311150" lvl="0" marL="457200" rtl="0" algn="l">
              <a:spcBef>
                <a:spcPts val="0"/>
              </a:spcBef>
              <a:spcAft>
                <a:spcPts val="0"/>
              </a:spcAft>
              <a:buSzPts val="1300"/>
              <a:buChar char="●"/>
            </a:pPr>
            <a:r>
              <a:rPr lang="ko"/>
              <a:t>Compress it into latent vector.</a:t>
            </a:r>
            <a:endParaRPr/>
          </a:p>
        </p:txBody>
      </p:sp>
      <p:pic>
        <p:nvPicPr>
          <p:cNvPr id="172" name="Google Shape;172;p19"/>
          <p:cNvPicPr preferRelativeResize="0"/>
          <p:nvPr/>
        </p:nvPicPr>
        <p:blipFill>
          <a:blip r:embed="rId3">
            <a:alphaModFix/>
          </a:blip>
          <a:stretch>
            <a:fillRect/>
          </a:stretch>
        </p:blipFill>
        <p:spPr>
          <a:xfrm>
            <a:off x="2801925" y="2843175"/>
            <a:ext cx="3094495" cy="3599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0"/>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Formulation</a:t>
            </a:r>
            <a:endParaRPr/>
          </a:p>
        </p:txBody>
      </p:sp>
      <p:sp>
        <p:nvSpPr>
          <p:cNvPr id="178" name="Google Shape;178;p20"/>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ko"/>
              <a:t>After latent vectors for each layers are obtained, perform layering operation to get a single final latent vector for multi-layered surface.</a:t>
            </a:r>
            <a:endParaRPr/>
          </a:p>
        </p:txBody>
      </p:sp>
      <p:pic>
        <p:nvPicPr>
          <p:cNvPr id="179" name="Google Shape;179;p20"/>
          <p:cNvPicPr preferRelativeResize="0"/>
          <p:nvPr/>
        </p:nvPicPr>
        <p:blipFill>
          <a:blip r:embed="rId3">
            <a:alphaModFix/>
          </a:blip>
          <a:stretch>
            <a:fillRect/>
          </a:stretch>
        </p:blipFill>
        <p:spPr>
          <a:xfrm>
            <a:off x="2930075" y="3070600"/>
            <a:ext cx="3283852" cy="3599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1"/>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ko"/>
              <a:t>Neural BRDF representation</a:t>
            </a:r>
            <a:endParaRPr/>
          </a:p>
        </p:txBody>
      </p:sp>
      <p:sp>
        <p:nvSpPr>
          <p:cNvPr id="185" name="Google Shape;185;p21"/>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SzPts val="1300"/>
              <a:buChar char="●"/>
            </a:pPr>
            <a:r>
              <a:rPr lang="ko"/>
              <a:t>Design a general-purpose  neural network that compresses BRDF into latent vector V.</a:t>
            </a:r>
            <a:endParaRPr/>
          </a:p>
          <a:p>
            <a:pPr indent="-311150" lvl="0" marL="457200" rtl="0" algn="l">
              <a:spcBef>
                <a:spcPts val="0"/>
              </a:spcBef>
              <a:spcAft>
                <a:spcPts val="0"/>
              </a:spcAft>
              <a:buSzPts val="1300"/>
              <a:buChar char="●"/>
            </a:pPr>
            <a:r>
              <a:rPr lang="ko"/>
              <a:t>Representation network that takes latent vector, incoming and outcoming directions as input and returns corresponding BRDF value.</a:t>
            </a:r>
            <a:endParaRPr/>
          </a:p>
          <a:p>
            <a:pPr indent="-311150" lvl="0" marL="457200" rtl="0" algn="l">
              <a:spcBef>
                <a:spcPts val="0"/>
              </a:spcBef>
              <a:spcAft>
                <a:spcPts val="0"/>
              </a:spcAft>
              <a:buSzPts val="1300"/>
              <a:buChar char="●"/>
            </a:pPr>
            <a:r>
              <a:rPr lang="ko"/>
              <a:t>The network is trained with back-propagation with dataset of BRDFs.</a:t>
            </a:r>
            <a:endParaRPr/>
          </a:p>
        </p:txBody>
      </p:sp>
      <p:pic>
        <p:nvPicPr>
          <p:cNvPr id="186" name="Google Shape;186;p21"/>
          <p:cNvPicPr preferRelativeResize="0"/>
          <p:nvPr/>
        </p:nvPicPr>
        <p:blipFill>
          <a:blip r:embed="rId3">
            <a:alphaModFix/>
          </a:blip>
          <a:stretch>
            <a:fillRect/>
          </a:stretch>
        </p:blipFill>
        <p:spPr>
          <a:xfrm>
            <a:off x="2721675" y="3213750"/>
            <a:ext cx="3700650" cy="1080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